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6" r:id="rId23"/>
    <p:sldId id="277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Iungo" userId="9428e23f89ddde37" providerId="LiveId" clId="{4A201E23-CB12-44E5-BAF0-FA7E93B6281F}"/>
    <pc:docChg chg="undo custSel addSld modSld">
      <pc:chgData name="Antonio Iungo" userId="9428e23f89ddde37" providerId="LiveId" clId="{4A201E23-CB12-44E5-BAF0-FA7E93B6281F}" dt="2022-06-16T11:20:45.362" v="57" actId="1076"/>
      <pc:docMkLst>
        <pc:docMk/>
      </pc:docMkLst>
      <pc:sldChg chg="modSp new mod">
        <pc:chgData name="Antonio Iungo" userId="9428e23f89ddde37" providerId="LiveId" clId="{4A201E23-CB12-44E5-BAF0-FA7E93B6281F}" dt="2022-06-16T11:20:45.362" v="57" actId="1076"/>
        <pc:sldMkLst>
          <pc:docMk/>
          <pc:sldMk cId="3586336199" sldId="274"/>
        </pc:sldMkLst>
        <pc:spChg chg="mod">
          <ac:chgData name="Antonio Iungo" userId="9428e23f89ddde37" providerId="LiveId" clId="{4A201E23-CB12-44E5-BAF0-FA7E93B6281F}" dt="2022-06-16T11:20:37.890" v="56" actId="1076"/>
          <ac:spMkLst>
            <pc:docMk/>
            <pc:sldMk cId="3586336199" sldId="274"/>
            <ac:spMk id="2" creationId="{BA9F8223-37EE-6702-E6D5-E733F0CBEF74}"/>
          </ac:spMkLst>
        </pc:spChg>
        <pc:spChg chg="mod">
          <ac:chgData name="Antonio Iungo" userId="9428e23f89ddde37" providerId="LiveId" clId="{4A201E23-CB12-44E5-BAF0-FA7E93B6281F}" dt="2022-06-16T11:20:45.362" v="57" actId="1076"/>
          <ac:spMkLst>
            <pc:docMk/>
            <pc:sldMk cId="3586336199" sldId="274"/>
            <ac:spMk id="3" creationId="{30E75D53-3E42-C717-C7EB-DE993D79D9E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EE18F5-E918-B8DD-61C8-7B9F4FBF1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F642DF-1C81-80B1-5A98-5CE0F9807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558521-0184-E8D5-6E7B-716757E4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9F129F-48D0-D923-A9E4-53AD1376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7EE0F4-6FA3-4F64-1B96-789D9450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191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E96B8A-85DA-80CF-28B6-BC754DEB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71AE77-3D9C-6BAE-F35C-EDF9D8349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CC4B5C-FF92-6AC6-A43D-F6DA7B47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73D684-D68C-59C2-BD2B-463B286D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6C3AD7-0E44-4FF4-2B3E-3FDEC971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69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C3689B-90DB-3143-DE58-4A7ECBFD1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30BFCD-F435-F8FD-C799-F711E742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2AA92F-CC1F-F6C9-2D89-BA69DAB1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762D33-DB23-1BF1-02E3-ECB8D748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A50393-8464-A1A3-A282-152B273E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81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17489-9D2B-2251-8AF8-49BC9297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218896-7D13-F180-958B-AE61EA6E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38CF91-DB81-0FC4-31AB-808DABEE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055593-05C2-3BB0-ACDA-3A4B5291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5365C7-80C1-CE38-39B6-5B9BA57A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90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E46CB-4679-D363-37C0-289C25BE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9AC894-BF9E-CD86-8C32-C43C5370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9FADAC-FDAF-7BC8-4EE8-D047679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3AC037-B74B-2F40-94EF-572CF22C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683A15-A357-846B-EAC3-380B6CDD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71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A01B9-9B9D-1E58-CECB-5FF39F35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5F2FE-F239-B622-2510-6972FCA60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B6B5FF-2A35-1703-963F-08B868216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E3A541-91D0-1B60-F8C8-71EC8E9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A1D27E-CC8F-5829-9ADA-4CC84A45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72CD35-7CDE-2233-BC60-C4373713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12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CA05D-264C-8E2A-5D1E-43E2FDF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D93FD-6ED5-41F1-B8A4-D4A1A26AF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A41239-0356-C603-E80E-0D20767C6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CA149D4-1A68-32A8-404D-CE81A01C8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7C05BD-4F08-B5B7-9EC4-B828F6D6C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BDA48A7-497E-A911-26C8-97B4AC71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193C35-B5BE-0CAA-4A0B-066F03E0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4874A76-54A3-C5AE-0DA3-BF078F72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90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B961C2-20A1-9F77-C32B-1EED1979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E606AF-1844-A726-5DE5-BD804355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37E1F-CC5A-041E-CEAB-A0079DBF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FFEAF5-98F5-9D48-850D-61C0A27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920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B9E9A0-2DEB-575C-26A3-F1B17D2A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838CE7-F022-00EB-34B0-526EC5C6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16A1BC-70EE-59A6-2EAA-6064997D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48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EDB0E-B33D-3FBD-E2B6-F507E403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8E6C9-4A1F-3321-85E1-8AD4DB8F4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420D30-CE01-8304-BE1C-1C8DC50E5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0E166D-7AF0-DFDC-92DF-2B04B3DD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2EFB40-4BD1-0E61-E958-39F038F9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77A085-6431-A548-67B0-051376B3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51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D790D4-519F-5C3A-CCE2-34733882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F6421D1-624D-09DB-3647-D1CB413F7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D30E25-1B80-A76A-97D4-B3BC776C2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61DCD-CDF9-F8B0-C51B-24524A52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DF148C-559B-42D2-B602-FEFCC2C3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8D89A3-D1C9-D248-AA23-9CAA114E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83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2B2C9C3-883E-03DE-5D0C-0A927640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1225D2-AB71-AA3C-DE6E-E146FBA76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FE9652-409B-5E42-877B-133EDE2B9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49773-FD32-495E-A608-7413C1621722}" type="datetimeFigureOut">
              <a:rPr lang="it-IT" smtClean="0"/>
              <a:t>16/06/2022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98DD9F-60AB-C0D3-8EC8-B990CD572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75BA5D-F870-5049-0E79-A3293802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C0A5E-4019-43F8-94B6-D77B1E3484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6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F8223-37EE-6702-E6D5-E733F0CBE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81" y="-158621"/>
            <a:ext cx="8941837" cy="1466558"/>
          </a:xfrm>
        </p:spPr>
        <p:txBody>
          <a:bodyPr/>
          <a:lstStyle/>
          <a:p>
            <a:r>
              <a:rPr lang="it-IT" dirty="0">
                <a:latin typeface="Algerian" panose="04020705040A02060702" pitchFamily="82" charset="0"/>
              </a:rPr>
              <a:t>INTRODUZIONE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E75D53-3E42-C717-C7EB-DE993D79D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6440" y="1429236"/>
            <a:ext cx="9119118" cy="4971564"/>
          </a:xfrm>
        </p:spPr>
        <p:txBody>
          <a:bodyPr>
            <a:normAutofit fontScale="25000" lnSpcReduction="20000"/>
          </a:bodyPr>
          <a:lstStyle/>
          <a:p>
            <a:r>
              <a:rPr lang="it-IT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Pronuntia</a:t>
            </a:r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software atto al soddisfacimento di servizi per bambini (Paziente) nel campo della logopedia.</a:t>
            </a:r>
          </a:p>
          <a:p>
            <a:endParaRPr lang="it-IT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Esso è in grado di gestire </a:t>
            </a:r>
            <a:r>
              <a:rPr lang="it-IT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i pazienti</a:t>
            </a:r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Iscrizione e Gestione account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Svolgimento di giochi educativi</a:t>
            </a:r>
          </a:p>
          <a:p>
            <a:r>
              <a:rPr lang="it-IT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i caregiver</a:t>
            </a:r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Iscrizione e Gestione account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Visualizzazione della situazione del paziente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Visualizzazione calendario prenotazioni</a:t>
            </a:r>
          </a:p>
          <a:p>
            <a:r>
              <a:rPr lang="it-IT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i logopedisti</a:t>
            </a:r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Iscrizione e Gestione account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Creazione di nuove terapie (anche di gruppo)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Memorizzazione e modifica di diagnosi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Assegnazione di esercizi relativi ad una terapia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Creazione di gruppi di bambini aventi medesima terapia</a:t>
            </a:r>
          </a:p>
          <a:p>
            <a:r>
              <a:rPr lang="it-IT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Gestione calendario prenotazioni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633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4F704-C5E0-C451-16D6-718DA5E0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69" y="18255"/>
            <a:ext cx="5257800" cy="1325563"/>
          </a:xfrm>
        </p:spPr>
        <p:txBody>
          <a:bodyPr/>
          <a:lstStyle/>
          <a:p>
            <a:r>
              <a:rPr lang="it-IT" dirty="0"/>
              <a:t>Pagine di Prenotazioni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DBDA36-F605-26F0-2D89-CB1BC2656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03" y="1156885"/>
            <a:ext cx="11727994" cy="5448631"/>
          </a:xfrm>
        </p:spPr>
      </p:pic>
    </p:spTree>
    <p:extLst>
      <p:ext uri="{BB962C8B-B14F-4D97-AF65-F5344CB8AC3E}">
        <p14:creationId xmlns:p14="http://schemas.microsoft.com/office/powerpoint/2010/main" val="37823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B3080C-1CB3-42A7-6DC8-0C775FA7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781" y="109182"/>
            <a:ext cx="7936174" cy="1105469"/>
          </a:xfrm>
        </p:spPr>
        <p:txBody>
          <a:bodyPr/>
          <a:lstStyle/>
          <a:p>
            <a:r>
              <a:rPr lang="it-IT" dirty="0"/>
              <a:t>Pagina di Visualizza Prenotazioni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6186B9F-16A5-421A-C383-672D18B5C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4" y="1214651"/>
            <a:ext cx="11691785" cy="5431809"/>
          </a:xfrm>
        </p:spPr>
      </p:pic>
    </p:spTree>
    <p:extLst>
      <p:ext uri="{BB962C8B-B14F-4D97-AF65-F5344CB8AC3E}">
        <p14:creationId xmlns:p14="http://schemas.microsoft.com/office/powerpoint/2010/main" val="11991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3C5E8-58C0-1E52-7E12-268CB849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382" y="146761"/>
            <a:ext cx="10515600" cy="1325563"/>
          </a:xfrm>
        </p:spPr>
        <p:txBody>
          <a:bodyPr/>
          <a:lstStyle/>
          <a:p>
            <a:r>
              <a:rPr lang="it-IT" dirty="0"/>
              <a:t>Pagina di Visualizza Appuntamenti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A389A4A-BCC2-6066-CF47-10BB6280A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16" y="1253330"/>
            <a:ext cx="11703483" cy="5500267"/>
          </a:xfrm>
        </p:spPr>
      </p:pic>
    </p:spTree>
    <p:extLst>
      <p:ext uri="{BB962C8B-B14F-4D97-AF65-F5344CB8AC3E}">
        <p14:creationId xmlns:p14="http://schemas.microsoft.com/office/powerpoint/2010/main" val="96989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3C5E8-58C0-1E52-7E12-268CB849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218" y="104403"/>
            <a:ext cx="3815687" cy="1042009"/>
          </a:xfrm>
        </p:spPr>
        <p:txBody>
          <a:bodyPr/>
          <a:lstStyle/>
          <a:p>
            <a:r>
              <a:rPr lang="it-IT"/>
              <a:t>Pagina di Chat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660486-BD14-DC52-3E0F-02941A62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0" y="1033835"/>
            <a:ext cx="11709779" cy="54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23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5A074-8732-6202-4557-76F5B1D3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465" y="207168"/>
            <a:ext cx="6367818" cy="1325563"/>
          </a:xfrm>
        </p:spPr>
        <p:txBody>
          <a:bodyPr/>
          <a:lstStyle/>
          <a:p>
            <a:r>
              <a:rPr lang="it-IT" dirty="0"/>
              <a:t>Pagina di Visualizza Email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66AC85-E3E5-14B5-F967-611E00558C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9" y="1942573"/>
            <a:ext cx="11260487" cy="29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54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64814A-240D-DDA4-48DA-1CF9EC3D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170" y="222971"/>
            <a:ext cx="6422409" cy="1128157"/>
          </a:xfrm>
        </p:spPr>
        <p:txBody>
          <a:bodyPr/>
          <a:lstStyle/>
          <a:p>
            <a:r>
              <a:rPr lang="it-IT" dirty="0"/>
              <a:t>Pagina di Inserisci Esercizio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CF846C-E02C-AF59-6250-C412581FD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9" y="1351127"/>
            <a:ext cx="11341101" cy="5283901"/>
          </a:xfrm>
        </p:spPr>
      </p:pic>
    </p:spTree>
    <p:extLst>
      <p:ext uri="{BB962C8B-B14F-4D97-AF65-F5344CB8AC3E}">
        <p14:creationId xmlns:p14="http://schemas.microsoft.com/office/powerpoint/2010/main" val="263781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9C8438-C31A-488E-AF79-E6AA3D06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3" y="174057"/>
            <a:ext cx="7882719" cy="1325563"/>
          </a:xfrm>
        </p:spPr>
        <p:txBody>
          <a:bodyPr/>
          <a:lstStyle/>
          <a:p>
            <a:r>
              <a:rPr lang="it-IT" dirty="0"/>
              <a:t>Pagina di Inserisci Esercizio Audio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2572B37-0316-6E05-3784-CCF434C9D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2" y="1499620"/>
            <a:ext cx="11206475" cy="5257651"/>
          </a:xfrm>
        </p:spPr>
      </p:pic>
    </p:spTree>
    <p:extLst>
      <p:ext uri="{BB962C8B-B14F-4D97-AF65-F5344CB8AC3E}">
        <p14:creationId xmlns:p14="http://schemas.microsoft.com/office/powerpoint/2010/main" val="5296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0DC0B-919E-7140-E6C4-90ADA94E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922" y="0"/>
            <a:ext cx="4238767" cy="1325563"/>
          </a:xfrm>
        </p:spPr>
        <p:txBody>
          <a:bodyPr/>
          <a:lstStyle/>
          <a:p>
            <a:r>
              <a:rPr lang="it-IT" dirty="0"/>
              <a:t>Pagina di Gruppo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8B8C8A9-983F-BD4D-3FA4-F64F22E5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7" y="1325563"/>
            <a:ext cx="11079139" cy="51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D3C5F3-79D6-1F78-A348-D68DF947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920" y="18255"/>
            <a:ext cx="8060140" cy="1325563"/>
          </a:xfrm>
        </p:spPr>
        <p:txBody>
          <a:bodyPr/>
          <a:lstStyle/>
          <a:p>
            <a:r>
              <a:rPr lang="it-IT" dirty="0"/>
              <a:t>Pagina di Visualizzazione Esercizio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61CC09D-0928-084D-0AA4-DC64EEAF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74" y="1343818"/>
            <a:ext cx="11780051" cy="5043335"/>
          </a:xfrm>
        </p:spPr>
      </p:pic>
    </p:spTree>
    <p:extLst>
      <p:ext uri="{BB962C8B-B14F-4D97-AF65-F5344CB8AC3E}">
        <p14:creationId xmlns:p14="http://schemas.microsoft.com/office/powerpoint/2010/main" val="299940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ED20C-E67A-587E-5656-071BA39A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580" y="133113"/>
            <a:ext cx="10202839" cy="1325563"/>
          </a:xfrm>
        </p:spPr>
        <p:txBody>
          <a:bodyPr/>
          <a:lstStyle/>
          <a:p>
            <a:r>
              <a:rPr lang="it-IT" dirty="0"/>
              <a:t>Pagina di Visualizzazione Terapia di Gruppo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BE1F9D0-E495-7D8B-BEAB-81218DDFE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11" y="1458675"/>
            <a:ext cx="11334063" cy="5265617"/>
          </a:xfrm>
        </p:spPr>
      </p:pic>
    </p:spTree>
    <p:extLst>
      <p:ext uri="{BB962C8B-B14F-4D97-AF65-F5344CB8AC3E}">
        <p14:creationId xmlns:p14="http://schemas.microsoft.com/office/powerpoint/2010/main" val="415745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588FAE-4A91-E84E-8D9E-FA4BBCCA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Presentazione degli Sprint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489528A-9E9E-4E43-31E2-55F12667E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669939"/>
              </p:ext>
            </p:extLst>
          </p:nvPr>
        </p:nvGraphicFramePr>
        <p:xfrm>
          <a:off x="5194300" y="473287"/>
          <a:ext cx="6513605" cy="5880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654">
                  <a:extLst>
                    <a:ext uri="{9D8B030D-6E8A-4147-A177-3AD203B41FA5}">
                      <a16:colId xmlns:a16="http://schemas.microsoft.com/office/drawing/2014/main" val="440682564"/>
                    </a:ext>
                  </a:extLst>
                </a:gridCol>
                <a:gridCol w="1463554">
                  <a:extLst>
                    <a:ext uri="{9D8B030D-6E8A-4147-A177-3AD203B41FA5}">
                      <a16:colId xmlns:a16="http://schemas.microsoft.com/office/drawing/2014/main" val="4031846440"/>
                    </a:ext>
                  </a:extLst>
                </a:gridCol>
                <a:gridCol w="3773397">
                  <a:extLst>
                    <a:ext uri="{9D8B030D-6E8A-4147-A177-3AD203B41FA5}">
                      <a16:colId xmlns:a16="http://schemas.microsoft.com/office/drawing/2014/main" val="1971517810"/>
                    </a:ext>
                  </a:extLst>
                </a:gridCol>
              </a:tblGrid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Codice Item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Numero Sprint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Note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754125123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Inserimento nuova terapia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334699775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Eliminazione terapia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099207558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Modifica terapia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711945641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LO.4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terapia paziente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609524688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  <a:tabLst>
                          <a:tab pos="1003300" algn="l"/>
                        </a:tabLst>
                      </a:pPr>
                      <a:r>
                        <a:rPr lang="it-IT" sz="1000" spc="60">
                          <a:effectLst/>
                        </a:rPr>
                        <a:t>CA.5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Registrazione paziente da parte del caregiver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4008952336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CA.6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Compila Test Iniziale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831638580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LO.5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Inserimento nuovo appuntamento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193823376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LO.6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Modifica appuntamento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934074896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LO.7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Eliminare appuntamento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455788365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LO.8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Informazioni appuntamento prenotato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4276995027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LO.9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Inserimento nuovo gruppo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060620056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LO.10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Eliminazione gruppo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2151172218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Modifica gruppo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014635456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test iniziale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398345447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prenotazione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600778579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Prenotazione di una seduta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2901046565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Eliminazione di una seduta già prenotata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866725224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CA.4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percorso paziente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4273248030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Inserimento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685452443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LO.14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Modifica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712677142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LO.15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Elimina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761586980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LO.16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140858917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LO.17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Visualizza indice gradimento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2182912473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LO.18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Comunica con Caregiver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600810051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LO.19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Valuta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251805379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CA.7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Comunica con Logopedista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995085258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PA.1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Esegui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3228570928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PA.2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Salta esercizio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4380992"/>
                  </a:ext>
                </a:extLst>
              </a:tr>
              <a:tr h="19602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PA.3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it-IT" sz="1000" spc="60">
                          <a:effectLst/>
                        </a:rPr>
                        <a:t>Sprint 3</a:t>
                      </a:r>
                      <a:endParaRPr lang="it-IT" sz="1000" spc="6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it-IT" sz="1000" spc="60" dirty="0">
                          <a:effectLst/>
                        </a:rPr>
                        <a:t>Esprimi indice gradimento</a:t>
                      </a:r>
                      <a:endParaRPr lang="it-IT" sz="1000" spc="60" dirty="0">
                        <a:effectLst/>
                        <a:latin typeface="Lucida Sans Unicode" panose="020B06020305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32" marR="39832" marT="0" marB="0"/>
                </a:tc>
                <a:extLst>
                  <a:ext uri="{0D108BD9-81ED-4DB2-BD59-A6C34878D82A}">
                    <a16:rowId xmlns:a16="http://schemas.microsoft.com/office/drawing/2014/main" val="118128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2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90D00-CEBE-0653-4C84-7E54771B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77" y="18255"/>
            <a:ext cx="9804377" cy="1325563"/>
          </a:xfrm>
        </p:spPr>
        <p:txBody>
          <a:bodyPr/>
          <a:lstStyle/>
          <a:p>
            <a:r>
              <a:rPr lang="it-IT" dirty="0"/>
              <a:t>Pagina di Visualizzazione Esercizi Singoli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3220D24-647A-9360-E6C4-CD05201A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9" y="1253331"/>
            <a:ext cx="12024567" cy="5586414"/>
          </a:xfrm>
        </p:spPr>
      </p:pic>
    </p:spTree>
    <p:extLst>
      <p:ext uri="{BB962C8B-B14F-4D97-AF65-F5344CB8AC3E}">
        <p14:creationId xmlns:p14="http://schemas.microsoft.com/office/powerpoint/2010/main" val="402150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1ED29-9CCD-58D0-C5FA-DB9095C0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076" y="0"/>
            <a:ext cx="7500583" cy="1325563"/>
          </a:xfrm>
        </p:spPr>
        <p:txBody>
          <a:bodyPr/>
          <a:lstStyle/>
          <a:p>
            <a:r>
              <a:rPr lang="it-IT" dirty="0"/>
              <a:t>Pagina di Visualizzazione Terapia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C670DB7-F832-EF65-90DA-5FD3E30D3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39" y="1189085"/>
            <a:ext cx="12048721" cy="5252658"/>
          </a:xfrm>
        </p:spPr>
      </p:pic>
    </p:spTree>
    <p:extLst>
      <p:ext uri="{BB962C8B-B14F-4D97-AF65-F5344CB8AC3E}">
        <p14:creationId xmlns:p14="http://schemas.microsoft.com/office/powerpoint/2010/main" val="183114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B5381-1BA7-827A-4D40-A37FCFAC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708" y="296886"/>
            <a:ext cx="4825620" cy="1325563"/>
          </a:xfrm>
        </p:spPr>
        <p:txBody>
          <a:bodyPr/>
          <a:lstStyle/>
          <a:p>
            <a:pPr algn="ctr"/>
            <a:r>
              <a:rPr lang="it-IT" dirty="0">
                <a:latin typeface="Algerian" panose="04020705040A02060702" pitchFamily="82" charset="0"/>
              </a:rPr>
              <a:t>Punti di forza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03FD6-E9AA-CCC9-2B61-C9682FA21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2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/>
              <a:t>Usabilità</a:t>
            </a:r>
            <a:r>
              <a:rPr lang="it-IT" dirty="0"/>
              <a:t>: Il sistema è di facile utilizzo poiché non richiede operazioni dall’elevata complessità.</a:t>
            </a:r>
          </a:p>
          <a:p>
            <a:r>
              <a:rPr lang="it-IT" b="1" dirty="0"/>
              <a:t>Tempo di risposta e reattività: </a:t>
            </a:r>
            <a:r>
              <a:rPr lang="it-IT" dirty="0"/>
              <a:t>elevate.</a:t>
            </a:r>
          </a:p>
          <a:p>
            <a:r>
              <a:rPr lang="it-IT" b="1" dirty="0"/>
              <a:t>Correttezza: </a:t>
            </a:r>
            <a:r>
              <a:rPr lang="it-IT" dirty="0"/>
              <a:t>Il sistema soddisfa tutti i requisiti funzionali e di prestazione di cui inizialmente ci si è prefissato.</a:t>
            </a:r>
          </a:p>
          <a:p>
            <a:r>
              <a:rPr lang="it-IT" b="1" dirty="0"/>
              <a:t>Modularità: </a:t>
            </a:r>
            <a:r>
              <a:rPr lang="it-IT" dirty="0"/>
              <a:t>Il progetto ha diviso il problema iniziale in più moduli dettagliandolo nell’arco del tempo di progettazione, puntando ad avere sempre una struttura ad alta coesione interna e basso accoppiamento tra i moduli.</a:t>
            </a:r>
          </a:p>
          <a:p>
            <a:r>
              <a:rPr lang="it-IT" b="1" dirty="0"/>
              <a:t>Incrementalità</a:t>
            </a:r>
            <a:r>
              <a:rPr lang="it-IT" dirty="0"/>
              <a:t>: Il sistema ha avuto uno sviluppo incrementale in ogni Sprint, seguendo la metodologia SCRUM.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419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E5B8C-3F88-32FE-15F6-E11E7D6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036" y="310534"/>
            <a:ext cx="5780964" cy="1325563"/>
          </a:xfrm>
        </p:spPr>
        <p:txBody>
          <a:bodyPr/>
          <a:lstStyle/>
          <a:p>
            <a:pPr algn="ctr"/>
            <a:r>
              <a:rPr lang="it-IT" dirty="0">
                <a:latin typeface="Algerian" panose="04020705040A02060702" pitchFamily="82" charset="0"/>
              </a:rPr>
              <a:t>Punti di debolezza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CDF440-B093-8B32-37CD-D95F7D46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246"/>
            <a:ext cx="10515600" cy="3331688"/>
          </a:xfrm>
        </p:spPr>
        <p:txBody>
          <a:bodyPr/>
          <a:lstStyle/>
          <a:p>
            <a:r>
              <a:rPr lang="it-IT" dirty="0"/>
              <a:t>Bassa </a:t>
            </a:r>
            <a:r>
              <a:rPr lang="it-IT" b="1" dirty="0"/>
              <a:t>generalità: </a:t>
            </a:r>
            <a:r>
              <a:rPr lang="it-IT" dirty="0"/>
              <a:t>Piuttosto che risolvere problemi generici, si sono adottate delle scelte che hanno portato allo sviluppo di soluzioni specifiche ai problemi.</a:t>
            </a:r>
          </a:p>
          <a:p>
            <a:r>
              <a:rPr lang="it-IT" dirty="0"/>
              <a:t>Assenza di </a:t>
            </a:r>
            <a:r>
              <a:rPr lang="it-IT" b="1" dirty="0"/>
              <a:t>portabilità: </a:t>
            </a:r>
            <a:r>
              <a:rPr lang="it-IT" dirty="0"/>
              <a:t>ad</a:t>
            </a:r>
            <a:r>
              <a:rPr lang="it-IT" b="1" dirty="0"/>
              <a:t> </a:t>
            </a:r>
            <a:r>
              <a:rPr lang="it-IT" dirty="0"/>
              <a:t>esempio mobile.</a:t>
            </a:r>
          </a:p>
          <a:p>
            <a:r>
              <a:rPr lang="it-IT" dirty="0"/>
              <a:t>Bassa</a:t>
            </a:r>
            <a:r>
              <a:rPr lang="it-IT" b="1" dirty="0"/>
              <a:t> anticipazione del cambiamento: </a:t>
            </a:r>
            <a:r>
              <a:rPr lang="it-IT" dirty="0"/>
              <a:t>Il sistema non ha accolto l’anticipazione al cambiamento nel breve termine, ma piuttosto ha realizzato gli attuali requisiti che gli sono stati richiesti.</a:t>
            </a:r>
          </a:p>
        </p:txBody>
      </p:sp>
    </p:spTree>
    <p:extLst>
      <p:ext uri="{BB962C8B-B14F-4D97-AF65-F5344CB8AC3E}">
        <p14:creationId xmlns:p14="http://schemas.microsoft.com/office/powerpoint/2010/main" val="356402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759CD2-D4A1-BA51-BC27-D60EE24E4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2697" y="0"/>
            <a:ext cx="7365242" cy="1065793"/>
          </a:xfrm>
        </p:spPr>
        <p:txBody>
          <a:bodyPr>
            <a:normAutofit/>
          </a:bodyPr>
          <a:lstStyle/>
          <a:p>
            <a:r>
              <a:rPr lang="it-IT" sz="5400" dirty="0"/>
              <a:t>Pagina di Benvenuto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6B0FC4-7827-9B1A-8AE8-B0E7DB8F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793"/>
            <a:ext cx="1219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1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5E590-79C0-46EB-0203-C2C3CDCD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344" y="0"/>
            <a:ext cx="4156881" cy="1325563"/>
          </a:xfrm>
        </p:spPr>
        <p:txBody>
          <a:bodyPr>
            <a:normAutofit/>
          </a:bodyPr>
          <a:lstStyle/>
          <a:p>
            <a:r>
              <a:rPr lang="it-IT" sz="4800" dirty="0"/>
              <a:t>Pagina di Login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8B76EC8-89DA-B2BC-FB41-069FA4CBF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08" y="1199368"/>
            <a:ext cx="11871911" cy="5484576"/>
          </a:xfrm>
        </p:spPr>
      </p:pic>
    </p:spTree>
    <p:extLst>
      <p:ext uri="{BB962C8B-B14F-4D97-AF65-F5344CB8AC3E}">
        <p14:creationId xmlns:p14="http://schemas.microsoft.com/office/powerpoint/2010/main" val="162625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AD3AB-6F39-EC4F-83EC-BCFD4C68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081" y="18255"/>
            <a:ext cx="3802038" cy="1325563"/>
          </a:xfrm>
        </p:spPr>
        <p:txBody>
          <a:bodyPr/>
          <a:lstStyle/>
          <a:p>
            <a:r>
              <a:rPr lang="it-IT" dirty="0"/>
              <a:t>Pagina di Profilo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E00E8D-1A97-ECA8-DAD3-D8CE2AF93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5" y="1143236"/>
            <a:ext cx="11776519" cy="5489575"/>
          </a:xfrm>
        </p:spPr>
      </p:pic>
    </p:spTree>
    <p:extLst>
      <p:ext uri="{BB962C8B-B14F-4D97-AF65-F5344CB8AC3E}">
        <p14:creationId xmlns:p14="http://schemas.microsoft.com/office/powerpoint/2010/main" val="359265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DEE4A-ABD0-3FD6-3A3E-8D82550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693" y="119465"/>
            <a:ext cx="6681716" cy="1325563"/>
          </a:xfrm>
        </p:spPr>
        <p:txBody>
          <a:bodyPr/>
          <a:lstStyle/>
          <a:p>
            <a:r>
              <a:rPr lang="it-IT" dirty="0"/>
              <a:t>Pagina di Iscrizione Paziente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DCFB664-18D2-B077-3691-608E8C78D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53330"/>
            <a:ext cx="11925629" cy="5604669"/>
          </a:xfrm>
        </p:spPr>
      </p:pic>
    </p:spTree>
    <p:extLst>
      <p:ext uri="{BB962C8B-B14F-4D97-AF65-F5344CB8AC3E}">
        <p14:creationId xmlns:p14="http://schemas.microsoft.com/office/powerpoint/2010/main" val="210404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4D676-1F24-ED9C-312F-7AF10BD8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525" y="18255"/>
            <a:ext cx="3965812" cy="1325563"/>
          </a:xfrm>
        </p:spPr>
        <p:txBody>
          <a:bodyPr>
            <a:normAutofit fontScale="90000"/>
          </a:bodyPr>
          <a:lstStyle/>
          <a:p>
            <a:r>
              <a:rPr lang="it-IT" sz="4800" dirty="0"/>
              <a:t>Pagina di Terapia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E963974-5502-1116-F63A-E9194B593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1" y="1185091"/>
            <a:ext cx="11831018" cy="5489889"/>
          </a:xfrm>
        </p:spPr>
      </p:pic>
    </p:spTree>
    <p:extLst>
      <p:ext uri="{BB962C8B-B14F-4D97-AF65-F5344CB8AC3E}">
        <p14:creationId xmlns:p14="http://schemas.microsoft.com/office/powerpoint/2010/main" val="271402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8D2A1E-1B45-39E7-1A68-92173C9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48" y="105818"/>
            <a:ext cx="5808260" cy="1325563"/>
          </a:xfrm>
        </p:spPr>
        <p:txBody>
          <a:bodyPr/>
          <a:lstStyle/>
          <a:p>
            <a:r>
              <a:rPr lang="it-IT" dirty="0"/>
              <a:t>Pagina del Questionario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9E67CC4-7A28-DB07-B501-277F14EA7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04" y="1293363"/>
            <a:ext cx="11690744" cy="5461010"/>
          </a:xfrm>
        </p:spPr>
      </p:pic>
    </p:spTree>
    <p:extLst>
      <p:ext uri="{BB962C8B-B14F-4D97-AF65-F5344CB8AC3E}">
        <p14:creationId xmlns:p14="http://schemas.microsoft.com/office/powerpoint/2010/main" val="212631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F115D-0CE0-3B74-DB6B-6044C370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18255"/>
            <a:ext cx="5876499" cy="1325563"/>
          </a:xfrm>
        </p:spPr>
        <p:txBody>
          <a:bodyPr/>
          <a:lstStyle/>
          <a:p>
            <a:r>
              <a:rPr lang="it-IT" dirty="0"/>
              <a:t>Pagina di Appuntamenti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C2CC890-7D73-6420-B664-E0876AB3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69" y="1253331"/>
            <a:ext cx="11804418" cy="5492718"/>
          </a:xfrm>
        </p:spPr>
      </p:pic>
    </p:spTree>
    <p:extLst>
      <p:ext uri="{BB962C8B-B14F-4D97-AF65-F5344CB8AC3E}">
        <p14:creationId xmlns:p14="http://schemas.microsoft.com/office/powerpoint/2010/main" val="3981843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575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Algerian</vt:lpstr>
      <vt:lpstr>Arial</vt:lpstr>
      <vt:lpstr>Calibri</vt:lpstr>
      <vt:lpstr>Calibri Light</vt:lpstr>
      <vt:lpstr>Lucida Sans Unicode</vt:lpstr>
      <vt:lpstr>Times New Roman</vt:lpstr>
      <vt:lpstr>Tema di Office</vt:lpstr>
      <vt:lpstr>INTRODUZIONE</vt:lpstr>
      <vt:lpstr>Presentazione degli Sprint</vt:lpstr>
      <vt:lpstr>Pagina di Benvenuto</vt:lpstr>
      <vt:lpstr>Pagina di Login</vt:lpstr>
      <vt:lpstr>Pagina di Profilo</vt:lpstr>
      <vt:lpstr>Pagina di Iscrizione Paziente</vt:lpstr>
      <vt:lpstr>Pagina di Terapia</vt:lpstr>
      <vt:lpstr>Pagina del Questionario</vt:lpstr>
      <vt:lpstr>Pagina di Appuntamenti</vt:lpstr>
      <vt:lpstr>Pagine di Prenotazioni</vt:lpstr>
      <vt:lpstr>Pagina di Visualizza Prenotazioni</vt:lpstr>
      <vt:lpstr>Pagina di Visualizza Appuntamenti</vt:lpstr>
      <vt:lpstr>Pagina di Chat</vt:lpstr>
      <vt:lpstr>Pagina di Visualizza Email</vt:lpstr>
      <vt:lpstr>Pagina di Inserisci Esercizio</vt:lpstr>
      <vt:lpstr>Pagina di Inserisci Esercizio Audio</vt:lpstr>
      <vt:lpstr>Pagina di Gruppo</vt:lpstr>
      <vt:lpstr>Pagina di Visualizzazione Esercizio</vt:lpstr>
      <vt:lpstr>Pagina di Visualizzazione Terapia di Gruppo</vt:lpstr>
      <vt:lpstr>Pagina di Visualizzazione Esercizi Singoli</vt:lpstr>
      <vt:lpstr>Pagina di Visualizzazione Terapia</vt:lpstr>
      <vt:lpstr>Punti di forza </vt:lpstr>
      <vt:lpstr>Punti di debolezza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Iungo</dc:creator>
  <cp:lastModifiedBy>Fabio Lacarbonara</cp:lastModifiedBy>
  <cp:revision>8</cp:revision>
  <dcterms:created xsi:type="dcterms:W3CDTF">2022-06-16T08:52:47Z</dcterms:created>
  <dcterms:modified xsi:type="dcterms:W3CDTF">2022-06-16T12:15:05Z</dcterms:modified>
</cp:coreProperties>
</file>